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3"/>
  </p:notesMasterIdLst>
  <p:handoutMasterIdLst>
    <p:handoutMasterId r:id="rId14"/>
  </p:handoutMasterIdLst>
  <p:sldIdLst>
    <p:sldId id="257" r:id="rId3"/>
    <p:sldId id="258" r:id="rId4"/>
    <p:sldId id="259" r:id="rId5"/>
    <p:sldId id="260" r:id="rId6"/>
    <p:sldId id="267" r:id="rId7"/>
    <p:sldId id="261" r:id="rId8"/>
    <p:sldId id="262" r:id="rId9"/>
    <p:sldId id="263" r:id="rId10"/>
    <p:sldId id="265" r:id="rId11"/>
    <p:sldId id="266"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7/15/2015</a:t>
            </a:fld>
            <a:endParaRPr lang="en-US"/>
          </a:p>
        </p:txBody>
      </p:sp>
      <p:sp>
        <p:nvSpPr>
          <p:cNvPr id="144388" name="Rectangle 4"/>
          <p:cNvSpPr>
            <a:spLocks noGrp="1" noChangeArrowheads="1"/>
          </p:cNvSpPr>
          <p:nvPr>
            <p:ph type="ftr" sz="quarter" idx="2"/>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938" y="0"/>
            <a:ext cx="303784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7/15/2015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416426"/>
            <a:ext cx="560832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784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938" y="8829675"/>
            <a:ext cx="303784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1656954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10</a:t>
            </a:fld>
            <a:endParaRPr lang="en-US" sz="1200">
              <a:latin typeface="+mn-lt"/>
            </a:endParaRPr>
          </a:p>
        </p:txBody>
      </p:sp>
    </p:spTree>
    <p:extLst>
      <p:ext uri="{BB962C8B-B14F-4D97-AF65-F5344CB8AC3E}">
        <p14:creationId xmlns:p14="http://schemas.microsoft.com/office/powerpoint/2010/main" val="32126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3209049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1661292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4</a:t>
            </a:fld>
            <a:endParaRPr lang="en-US" sz="1200">
              <a:latin typeface="+mn-lt"/>
            </a:endParaRPr>
          </a:p>
        </p:txBody>
      </p:sp>
    </p:spTree>
    <p:extLst>
      <p:ext uri="{BB962C8B-B14F-4D97-AF65-F5344CB8AC3E}">
        <p14:creationId xmlns:p14="http://schemas.microsoft.com/office/powerpoint/2010/main" val="2734831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solidFill>
                  <a:prstClr val="black"/>
                </a:solidFill>
                <a:latin typeface="Calibri"/>
              </a:rPr>
              <a:pPr algn="r">
                <a:defRPr/>
              </a:pPr>
              <a:t>5</a:t>
            </a:fld>
            <a:endParaRPr lang="en-US" sz="1200">
              <a:solidFill>
                <a:prstClr val="black"/>
              </a:solidFill>
              <a:latin typeface="Calibri"/>
            </a:endParaRPr>
          </a:p>
        </p:txBody>
      </p:sp>
    </p:spTree>
    <p:extLst>
      <p:ext uri="{BB962C8B-B14F-4D97-AF65-F5344CB8AC3E}">
        <p14:creationId xmlns:p14="http://schemas.microsoft.com/office/powerpoint/2010/main" val="4009990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1717825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7</a:t>
            </a:fld>
            <a:endParaRPr lang="en-US" sz="1200">
              <a:latin typeface="+mn-lt"/>
            </a:endParaRPr>
          </a:p>
        </p:txBody>
      </p:sp>
    </p:spTree>
    <p:extLst>
      <p:ext uri="{BB962C8B-B14F-4D97-AF65-F5344CB8AC3E}">
        <p14:creationId xmlns:p14="http://schemas.microsoft.com/office/powerpoint/2010/main" val="639489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8</a:t>
            </a:fld>
            <a:endParaRPr lang="en-US" sz="1200">
              <a:latin typeface="+mn-lt"/>
            </a:endParaRPr>
          </a:p>
        </p:txBody>
      </p:sp>
    </p:spTree>
    <p:extLst>
      <p:ext uri="{BB962C8B-B14F-4D97-AF65-F5344CB8AC3E}">
        <p14:creationId xmlns:p14="http://schemas.microsoft.com/office/powerpoint/2010/main" val="1387607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970938" y="8829675"/>
            <a:ext cx="303784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9</a:t>
            </a:fld>
            <a:endParaRPr lang="en-US" sz="1200">
              <a:latin typeface="+mn-lt"/>
            </a:endParaRPr>
          </a:p>
        </p:txBody>
      </p:sp>
    </p:spTree>
    <p:extLst>
      <p:ext uri="{BB962C8B-B14F-4D97-AF65-F5344CB8AC3E}">
        <p14:creationId xmlns:p14="http://schemas.microsoft.com/office/powerpoint/2010/main" val="604485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7/15/2015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7/15/2015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7/15/2015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7/15/2015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7/15/2015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7/15/2015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7/15/2015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7/15/2015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7/15/2015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381000" y="3048000"/>
            <a:ext cx="7772400" cy="1143000"/>
          </a:xfrm>
        </p:spPr>
        <p:txBody>
          <a:bodyPr bIns="91440" anchor="b">
            <a:normAutofit fontScale="90000"/>
          </a:bodyPr>
          <a:lstStyle/>
          <a:p>
            <a:pPr eaLnBrk="1" hangingPunct="1">
              <a:defRPr/>
            </a:pPr>
            <a:r>
              <a:rPr lang="en-US" sz="4800" dirty="0" smtClean="0">
                <a:solidFill>
                  <a:schemeClr val="tx1"/>
                </a:solidFill>
              </a:rPr>
              <a:t>Decision Trees Using JMP</a:t>
            </a:r>
            <a:br>
              <a:rPr lang="en-US" sz="4800" dirty="0" smtClean="0">
                <a:solidFill>
                  <a:schemeClr val="tx1"/>
                </a:solidFill>
              </a:rPr>
            </a:br>
            <a:r>
              <a:rPr lang="en-US" sz="4800" dirty="0" smtClean="0">
                <a:solidFill>
                  <a:schemeClr val="tx1"/>
                </a:solidFill>
              </a:rPr>
              <a:t>Part 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38100" y="1676400"/>
            <a:ext cx="8839200" cy="5105400"/>
          </a:xfrm>
        </p:spPr>
        <p:txBody>
          <a:bodyPr>
            <a:normAutofit fontScale="85000" lnSpcReduction="20000"/>
          </a:bodyPr>
          <a:lstStyle/>
          <a:p>
            <a:pPr eaLnBrk="1" hangingPunct="1"/>
            <a:r>
              <a:rPr lang="en-US" sz="3000" dirty="0" smtClean="0"/>
              <a:t>Grow the tree by creating 20 splits. </a:t>
            </a:r>
          </a:p>
          <a:p>
            <a:pPr eaLnBrk="1" hangingPunct="1"/>
            <a:r>
              <a:rPr lang="en-US" sz="3000" dirty="0" smtClean="0">
                <a:solidFill>
                  <a:srgbClr val="FF0000"/>
                </a:solidFill>
              </a:rPr>
              <a:t>What did you learn about the </a:t>
            </a:r>
            <a:r>
              <a:rPr lang="en-US" sz="3000" dirty="0" err="1" smtClean="0">
                <a:solidFill>
                  <a:srgbClr val="FF0000"/>
                </a:solidFill>
              </a:rPr>
              <a:t>AICc</a:t>
            </a:r>
            <a:r>
              <a:rPr lang="en-US" sz="3000" dirty="0" smtClean="0">
                <a:solidFill>
                  <a:srgbClr val="FF0000"/>
                </a:solidFill>
              </a:rPr>
              <a:t> values?</a:t>
            </a:r>
          </a:p>
          <a:p>
            <a:pPr eaLnBrk="1" hangingPunct="1"/>
            <a:r>
              <a:rPr lang="en-US" sz="3000" dirty="0" smtClean="0"/>
              <a:t>Prune the tree back to the root node and c</a:t>
            </a:r>
            <a:r>
              <a:rPr lang="en-US" sz="3000" dirty="0" smtClean="0"/>
              <a:t>reate </a:t>
            </a:r>
            <a:r>
              <a:rPr lang="en-US" sz="3000" dirty="0" smtClean="0"/>
              <a:t>a pruned tree using the Go button</a:t>
            </a:r>
            <a:r>
              <a:rPr lang="en-US" sz="3000" dirty="0" smtClean="0"/>
              <a:t>.</a:t>
            </a:r>
          </a:p>
          <a:p>
            <a:pPr eaLnBrk="1" hangingPunct="1"/>
            <a:r>
              <a:rPr lang="en-US" sz="3000" dirty="0" smtClean="0"/>
              <a:t>Since the tree is so large it is not automatically displayed. You need to click on the red triangle next to Partition for quality and select Display Options &gt; Show Tree.</a:t>
            </a:r>
            <a:endParaRPr lang="en-US" sz="3000" dirty="0" smtClean="0"/>
          </a:p>
          <a:p>
            <a:pPr eaLnBrk="1" hangingPunct="1"/>
            <a:r>
              <a:rPr lang="en-US" sz="3000" dirty="0" smtClean="0">
                <a:solidFill>
                  <a:srgbClr val="FF0000"/>
                </a:solidFill>
              </a:rPr>
              <a:t>What is the </a:t>
            </a:r>
            <a:r>
              <a:rPr lang="en-US" sz="3000" dirty="0" err="1" smtClean="0">
                <a:solidFill>
                  <a:srgbClr val="FF0000"/>
                </a:solidFill>
              </a:rPr>
              <a:t>AICc</a:t>
            </a:r>
            <a:r>
              <a:rPr lang="en-US" sz="3000" dirty="0" smtClean="0">
                <a:solidFill>
                  <a:srgbClr val="FF0000"/>
                </a:solidFill>
              </a:rPr>
              <a:t> </a:t>
            </a:r>
            <a:r>
              <a:rPr lang="en-US" sz="3000" dirty="0" smtClean="0">
                <a:solidFill>
                  <a:srgbClr val="FF0000"/>
                </a:solidFill>
              </a:rPr>
              <a:t>for this pruned tree and </a:t>
            </a:r>
            <a:r>
              <a:rPr lang="en-US" sz="3000" dirty="0" smtClean="0">
                <a:solidFill>
                  <a:srgbClr val="FF0000"/>
                </a:solidFill>
              </a:rPr>
              <a:t>how many splits were created?</a:t>
            </a:r>
          </a:p>
          <a:p>
            <a:pPr eaLnBrk="1" hangingPunct="1"/>
            <a:r>
              <a:rPr lang="en-US" sz="3000" dirty="0" smtClean="0">
                <a:solidFill>
                  <a:srgbClr val="FF0000"/>
                </a:solidFill>
              </a:rPr>
              <a:t>Which wines have the highest wine quality and identify the factors that contribute </a:t>
            </a:r>
            <a:r>
              <a:rPr lang="en-US" sz="3000" dirty="0">
                <a:solidFill>
                  <a:srgbClr val="FF0000"/>
                </a:solidFill>
              </a:rPr>
              <a:t>to high wine quality</a:t>
            </a:r>
            <a:r>
              <a:rPr lang="en-US" sz="3000" dirty="0" smtClean="0">
                <a:solidFill>
                  <a:srgbClr val="FF0000"/>
                </a:solidFill>
              </a:rPr>
              <a:t>.</a:t>
            </a:r>
            <a:endParaRPr lang="en-US" sz="3000" dirty="0"/>
          </a:p>
          <a:p>
            <a:pPr eaLnBrk="1" hangingPunct="1"/>
            <a:r>
              <a:rPr lang="en-US" sz="3000" dirty="0" smtClean="0"/>
              <a:t>We will discuss these results in our weekly on-line session.</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3460273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0" y="304800"/>
            <a:ext cx="8229600" cy="1143000"/>
          </a:xfrm>
        </p:spPr>
        <p:txBody>
          <a:bodyPr bIns="91440" anchor="b">
            <a:normAutofit/>
          </a:bodyPr>
          <a:lstStyle/>
          <a:p>
            <a:pPr eaLnBrk="1" hangingPunct="1">
              <a:defRPr/>
            </a:pPr>
            <a:r>
              <a:rPr lang="en-US" sz="3200" dirty="0" smtClean="0"/>
              <a:t>Regression Trees</a:t>
            </a:r>
          </a:p>
        </p:txBody>
      </p:sp>
      <p:sp>
        <p:nvSpPr>
          <p:cNvPr id="15363" name="Content Placeholder 3"/>
          <p:cNvSpPr>
            <a:spLocks noGrp="1"/>
          </p:cNvSpPr>
          <p:nvPr>
            <p:ph sz="quarter" idx="4294967295"/>
          </p:nvPr>
        </p:nvSpPr>
        <p:spPr>
          <a:xfrm>
            <a:off x="152400" y="1676400"/>
            <a:ext cx="8839200" cy="4495800"/>
          </a:xfrm>
        </p:spPr>
        <p:txBody>
          <a:bodyPr>
            <a:noAutofit/>
          </a:bodyPr>
          <a:lstStyle/>
          <a:p>
            <a:pPr eaLnBrk="1" hangingPunct="1"/>
            <a:r>
              <a:rPr lang="en-US" sz="2900" dirty="0" smtClean="0"/>
              <a:t>All trees that were built up to this point were classification trees because the Y variable was binary.</a:t>
            </a:r>
          </a:p>
          <a:p>
            <a:pPr eaLnBrk="1" hangingPunct="1"/>
            <a:r>
              <a:rPr lang="en-US" sz="2900" dirty="0" smtClean="0"/>
              <a:t>We will now develop a regression tree where we have a continuous target variable.</a:t>
            </a:r>
          </a:p>
          <a:p>
            <a:pPr eaLnBrk="1" hangingPunct="1"/>
            <a:r>
              <a:rPr lang="en-US" sz="2900" dirty="0" smtClean="0"/>
              <a:t>Suppose we want to study what impacts GPA from the original </a:t>
            </a:r>
            <a:r>
              <a:rPr lang="en-US" sz="2900" dirty="0" err="1" smtClean="0"/>
              <a:t>Freshmen.jmp</a:t>
            </a:r>
            <a:r>
              <a:rPr lang="en-US" sz="2900" dirty="0" smtClean="0"/>
              <a:t> </a:t>
            </a:r>
            <a:r>
              <a:rPr lang="en-US" sz="2900" dirty="0" smtClean="0"/>
              <a:t>data set. </a:t>
            </a:r>
            <a:endParaRPr lang="en-US" sz="2900" dirty="0" smtClean="0"/>
          </a:p>
          <a:p>
            <a:pPr eaLnBrk="1" hangingPunct="1"/>
            <a:r>
              <a:rPr lang="en-US" sz="2900" dirty="0" smtClean="0"/>
              <a:t>Make </a:t>
            </a:r>
            <a:r>
              <a:rPr lang="en-US" sz="2900" dirty="0" smtClean="0"/>
              <a:t>GPA the Y, Response variable and all other variables except for Return the X, Factor variables.</a:t>
            </a:r>
          </a:p>
          <a:p>
            <a:pPr eaLnBrk="1" hangingPunct="1"/>
            <a:r>
              <a:rPr lang="en-US" sz="2900" dirty="0" smtClean="0"/>
              <a:t>Select Analyze, Modeling, Partition. </a:t>
            </a:r>
          </a:p>
        </p:txBody>
      </p:sp>
    </p:spTree>
    <p:extLst>
      <p:ext uri="{BB962C8B-B14F-4D97-AF65-F5344CB8AC3E}">
        <p14:creationId xmlns:p14="http://schemas.microsoft.com/office/powerpoint/2010/main" val="3996379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4495800"/>
          </a:xfrm>
        </p:spPr>
        <p:txBody>
          <a:bodyPr>
            <a:noAutofit/>
          </a:bodyPr>
          <a:lstStyle/>
          <a:p>
            <a:pPr eaLnBrk="1" hangingPunct="1"/>
            <a:r>
              <a:rPr lang="en-US" sz="2800" dirty="0" smtClean="0"/>
              <a:t>See that the root node contains all 100 observations with a mean of 2.216. </a:t>
            </a:r>
          </a:p>
          <a:p>
            <a:pPr eaLnBrk="1" hangingPunct="1"/>
            <a:r>
              <a:rPr lang="en-US" sz="2800" dirty="0" smtClean="0">
                <a:solidFill>
                  <a:srgbClr val="FF0000"/>
                </a:solidFill>
              </a:rPr>
              <a:t>Where is the misclassification rate?</a:t>
            </a:r>
          </a:p>
          <a:p>
            <a:pPr eaLnBrk="1" hangingPunct="1"/>
            <a:r>
              <a:rPr lang="en-US" sz="2800" dirty="0" smtClean="0"/>
              <a:t>The new statistic is RMSE (Root Mean Square Error). This can be thought of as the standard deviation of the GPA.</a:t>
            </a:r>
          </a:p>
          <a:p>
            <a:pPr eaLnBrk="1" hangingPunct="1"/>
            <a:r>
              <a:rPr lang="en-US" sz="2800" dirty="0" smtClean="0"/>
              <a:t>The normal display options that we used before are not available.</a:t>
            </a:r>
          </a:p>
          <a:p>
            <a:pPr eaLnBrk="1" hangingPunct="1"/>
            <a:r>
              <a:rPr lang="en-US" sz="2800" dirty="0" smtClean="0"/>
              <a:t>Click on the grey arrow next to Candidates in the root node to show that we will first split on Attends Office Hours.</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240390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600200"/>
            <a:ext cx="8839200" cy="4495800"/>
          </a:xfrm>
        </p:spPr>
        <p:txBody>
          <a:bodyPr>
            <a:noAutofit/>
          </a:bodyPr>
          <a:lstStyle/>
          <a:p>
            <a:pPr eaLnBrk="1" hangingPunct="1"/>
            <a:r>
              <a:rPr lang="en-US" sz="2700" dirty="0" smtClean="0"/>
              <a:t>Click Split  and see that the two new nodes contain 71 (mean GPA of 2.00689) and 29 (mean GPA of 2.728) observations. </a:t>
            </a:r>
          </a:p>
          <a:p>
            <a:pPr eaLnBrk="1" hangingPunct="1"/>
            <a:r>
              <a:rPr lang="en-US" sz="2700" dirty="0" smtClean="0"/>
              <a:t>The regression tree algorithm simply computes the mean GPA of the 71 students who never or sometimes go to office hours and the 29 students who regularly go to office hours.</a:t>
            </a:r>
          </a:p>
          <a:p>
            <a:pPr eaLnBrk="1" hangingPunct="1"/>
            <a:r>
              <a:rPr lang="en-US" sz="2700" dirty="0" smtClean="0"/>
              <a:t>Create 14 splits and keep track of the R^2, RMSE, and </a:t>
            </a:r>
            <a:r>
              <a:rPr lang="en-US" sz="2700" dirty="0" err="1" smtClean="0"/>
              <a:t>AICc</a:t>
            </a:r>
            <a:r>
              <a:rPr lang="en-US" sz="2700" dirty="0" smtClean="0"/>
              <a:t> values for each split. (</a:t>
            </a:r>
            <a:r>
              <a:rPr lang="en-US" sz="2700" dirty="0" err="1" smtClean="0"/>
              <a:t>AICc</a:t>
            </a:r>
            <a:r>
              <a:rPr lang="en-US" sz="2700" dirty="0" smtClean="0"/>
              <a:t> is similar to R^2.)</a:t>
            </a:r>
          </a:p>
          <a:p>
            <a:pPr eaLnBrk="1" hangingPunct="1"/>
            <a:r>
              <a:rPr lang="en-US" sz="2700" dirty="0" smtClean="0"/>
              <a:t>We would like to identify the number of splits that minimizes the </a:t>
            </a:r>
            <a:r>
              <a:rPr lang="en-US" sz="2700" dirty="0" err="1" smtClean="0"/>
              <a:t>AICc</a:t>
            </a:r>
            <a:r>
              <a:rPr lang="en-US" sz="2700" dirty="0" smtClean="0"/>
              <a:t>.</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2035680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sz="quarter" idx="4294967295"/>
            <p:extLst>
              <p:ext uri="{D42A27DB-BD31-4B8C-83A1-F6EECF244321}">
                <p14:modId xmlns:p14="http://schemas.microsoft.com/office/powerpoint/2010/main" val="3162337237"/>
              </p:ext>
            </p:extLst>
          </p:nvPr>
        </p:nvGraphicFramePr>
        <p:xfrm>
          <a:off x="457201" y="1676397"/>
          <a:ext cx="8229599" cy="5029195"/>
        </p:xfrm>
        <a:graphic>
          <a:graphicData uri="http://schemas.openxmlformats.org/drawingml/2006/table">
            <a:tbl>
              <a:tblPr>
                <a:tableStyleId>{5C22544A-7EE6-4342-B048-85BDC9FD1C3A}</a:tableStyleId>
              </a:tblPr>
              <a:tblGrid>
                <a:gridCol w="4213030"/>
                <a:gridCol w="1135118"/>
                <a:gridCol w="1331579"/>
                <a:gridCol w="1549872"/>
              </a:tblGrid>
              <a:tr h="295835">
                <a:tc>
                  <a:txBody>
                    <a:bodyPr/>
                    <a:lstStyle/>
                    <a:p>
                      <a:pPr algn="ctr" fontAlgn="b"/>
                      <a:r>
                        <a:rPr lang="en-US" sz="1600" u="none" strike="noStrike" dirty="0">
                          <a:effectLst/>
                        </a:rPr>
                        <a:t>Freshmen GPA Summary</a:t>
                      </a:r>
                      <a:endParaRPr lang="en-US" sz="1600" b="0" i="0" u="none" strike="noStrike" dirty="0">
                        <a:solidFill>
                          <a:srgbClr val="000000"/>
                        </a:solidFill>
                        <a:effectLst/>
                        <a:latin typeface="Calibri" panose="020F0502020204030204" pitchFamily="34" charset="0"/>
                      </a:endParaRPr>
                    </a:p>
                  </a:txBody>
                  <a:tcPr marL="8531" marR="8531" marT="8531" marB="0" anchor="b"/>
                </a:tc>
                <a:tc>
                  <a:txBody>
                    <a:bodyPr/>
                    <a:lstStyle/>
                    <a:p>
                      <a:pPr algn="ctr" fontAlgn="b"/>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l" fontAlgn="b"/>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Split</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R^2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RMSE</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AICc</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smtClean="0">
                          <a:effectLst/>
                        </a:rPr>
                        <a:t>0</a:t>
                      </a:r>
                      <a:endParaRPr lang="en-US" sz="1600" b="0" i="0" u="none" strike="noStrike" dirty="0">
                        <a:solidFill>
                          <a:srgbClr val="000000"/>
                        </a:solidFill>
                        <a:effectLst/>
                        <a:latin typeface="Calibri" panose="020F0502020204030204" pitchFamily="34" charset="0"/>
                      </a:endParaRPr>
                    </a:p>
                  </a:txBody>
                  <a:tcPr marL="8531" marR="8531" marT="8531"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smtClean="0">
                          <a:effectLst/>
                        </a:rPr>
                        <a:t>0</a:t>
                      </a:r>
                      <a:endParaRPr lang="en-US" sz="1600" b="0" i="0" u="none" strike="noStrike" dirty="0" smtClean="0">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0.137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a:effectLst/>
                        </a:rPr>
                        <a:t>0.8226</a:t>
                      </a:r>
                      <a:endParaRPr lang="en-US" sz="1600" b="0" i="0" u="none" strike="noStrike" dirty="0">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250.978</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0.274</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0.7543</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235.824</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3</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0.302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0.7395</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l" fontAlgn="b"/>
                      <a:r>
                        <a:rPr lang="en-US" sz="1600" u="none" strike="noStrike" dirty="0" smtClean="0">
                          <a:effectLst/>
                        </a:rPr>
                        <a:t>     234.074</a:t>
                      </a:r>
                      <a:endParaRPr lang="en-US" sz="1600" b="0" i="0" u="none" strike="noStrike" dirty="0">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4</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0.356</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0.7107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228.384</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5</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0.408</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0.6814</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222.275</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6</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0.429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0.6689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220.951</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0.447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0.6583</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220.187</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8</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0.474</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0.6419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217.62</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0.632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a:solidFill>
                            <a:srgbClr val="FF0000"/>
                          </a:solidFill>
                          <a:effectLst/>
                        </a:rPr>
                        <a:t>217.01</a:t>
                      </a:r>
                      <a:endParaRPr lang="en-US" sz="1600" b="0" i="0" u="none" strike="noStrike" dirty="0">
                        <a:solidFill>
                          <a:srgbClr val="FF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10</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0.498</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0.6275</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218.157</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11</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0.507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0.6215</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218.906</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0.52</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0.6135</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219.023</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13</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0.527</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0.6089</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a:effectLst/>
                        </a:rPr>
                        <a:t>220.269</a:t>
                      </a:r>
                      <a:endParaRPr lang="en-US" sz="1600" b="0" i="0" u="none" strike="noStrike">
                        <a:solidFill>
                          <a:srgbClr val="000000"/>
                        </a:solidFill>
                        <a:effectLst/>
                        <a:latin typeface="Calibri" panose="020F0502020204030204" pitchFamily="34" charset="0"/>
                      </a:endParaRPr>
                    </a:p>
                  </a:txBody>
                  <a:tcPr marL="8531" marR="8531" marT="8531" marB="0" anchor="b"/>
                </a:tc>
              </a:tr>
              <a:tr h="295835">
                <a:tc>
                  <a:txBody>
                    <a:bodyPr/>
                    <a:lstStyle/>
                    <a:p>
                      <a:pPr algn="ctr" fontAlgn="b"/>
                      <a:r>
                        <a:rPr lang="en-US" sz="1600" u="none" strike="noStrike">
                          <a:effectLst/>
                        </a:rPr>
                        <a:t>14</a:t>
                      </a:r>
                      <a:endParaRPr lang="en-US" sz="1600" b="0" i="0" u="none" strike="noStrike">
                        <a:solidFill>
                          <a:srgbClr val="00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a:solidFill>
                            <a:srgbClr val="FF0000"/>
                          </a:solidFill>
                          <a:effectLst/>
                        </a:rPr>
                        <a:t>0.543</a:t>
                      </a:r>
                      <a:endParaRPr lang="en-US" sz="1600" b="0" i="0" u="none" strike="noStrike" dirty="0">
                        <a:solidFill>
                          <a:srgbClr val="FF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a:solidFill>
                            <a:srgbClr val="FF0000"/>
                          </a:solidFill>
                          <a:effectLst/>
                        </a:rPr>
                        <a:t>0.5984</a:t>
                      </a:r>
                      <a:endParaRPr lang="en-US" sz="1600" b="0" i="0" u="none" strike="noStrike" dirty="0">
                        <a:solidFill>
                          <a:srgbClr val="FF0000"/>
                        </a:solidFill>
                        <a:effectLst/>
                        <a:latin typeface="Calibri" panose="020F0502020204030204" pitchFamily="34" charset="0"/>
                      </a:endParaRPr>
                    </a:p>
                  </a:txBody>
                  <a:tcPr marL="8531" marR="8531" marT="8531" marB="0" anchor="b"/>
                </a:tc>
                <a:tc>
                  <a:txBody>
                    <a:bodyPr/>
                    <a:lstStyle/>
                    <a:p>
                      <a:pPr algn="ctr" fontAlgn="b"/>
                      <a:r>
                        <a:rPr lang="en-US" sz="1600" u="none" strike="noStrike" dirty="0">
                          <a:effectLst/>
                        </a:rPr>
                        <a:t>219.633</a:t>
                      </a:r>
                      <a:endParaRPr lang="en-US" sz="1600" b="0" i="0" u="none" strike="noStrike" dirty="0">
                        <a:solidFill>
                          <a:srgbClr val="000000"/>
                        </a:solidFill>
                        <a:effectLst/>
                        <a:latin typeface="Calibri" panose="020F0502020204030204" pitchFamily="34" charset="0"/>
                      </a:endParaRPr>
                    </a:p>
                  </a:txBody>
                  <a:tcPr marL="8531" marR="8531" marT="8531" marB="0" anchor="b"/>
                </a:tc>
              </a:tr>
            </a:tbl>
          </a:graphicData>
        </a:graphic>
      </p:graphicFrame>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solidFill>
                  <a:prstClr val="white"/>
                </a:solidFill>
              </a:rPr>
              <a:t>Regression Trees</a:t>
            </a:r>
            <a:endParaRPr lang="en-US" sz="3200" dirty="0" smtClean="0">
              <a:solidFill>
                <a:prstClr val="white"/>
              </a:solidFill>
            </a:endParaRPr>
          </a:p>
        </p:txBody>
      </p:sp>
    </p:spTree>
    <p:extLst>
      <p:ext uri="{BB962C8B-B14F-4D97-AF65-F5344CB8AC3E}">
        <p14:creationId xmlns:p14="http://schemas.microsoft.com/office/powerpoint/2010/main" val="3674126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4495800"/>
          </a:xfrm>
        </p:spPr>
        <p:txBody>
          <a:bodyPr>
            <a:noAutofit/>
          </a:bodyPr>
          <a:lstStyle/>
          <a:p>
            <a:pPr eaLnBrk="1" hangingPunct="1"/>
            <a:r>
              <a:rPr lang="en-US" sz="2600" dirty="0" smtClean="0"/>
              <a:t>It sometimes occurs that the </a:t>
            </a:r>
            <a:r>
              <a:rPr lang="en-US" sz="2600" dirty="0" err="1" smtClean="0"/>
              <a:t>AICc</a:t>
            </a:r>
            <a:r>
              <a:rPr lang="en-US" sz="2600" dirty="0" smtClean="0"/>
              <a:t> values simply continue to decrease as the number of splits increases. In this case, </a:t>
            </a:r>
            <a:r>
              <a:rPr lang="en-US" sz="2600" dirty="0" err="1" smtClean="0"/>
              <a:t>AICc</a:t>
            </a:r>
            <a:r>
              <a:rPr lang="en-US" sz="2600" dirty="0" smtClean="0"/>
              <a:t> is not a useful indicator for determining the number of splits.</a:t>
            </a:r>
          </a:p>
          <a:p>
            <a:pPr eaLnBrk="1" hangingPunct="1"/>
            <a:r>
              <a:rPr lang="en-US" sz="2600" dirty="0" smtClean="0"/>
              <a:t>Sometimes, the </a:t>
            </a:r>
            <a:r>
              <a:rPr lang="en-US" sz="2600" dirty="0" err="1" smtClean="0"/>
              <a:t>AICc</a:t>
            </a:r>
            <a:r>
              <a:rPr lang="en-US" sz="2600" dirty="0" smtClean="0"/>
              <a:t> decreases as the number of splits increases, reaches a minimum, and then starts to increase. In this case, it may be useful to stop splitting when the </a:t>
            </a:r>
            <a:r>
              <a:rPr lang="en-US" sz="2600" dirty="0" err="1" smtClean="0"/>
              <a:t>AICc</a:t>
            </a:r>
            <a:r>
              <a:rPr lang="en-US" sz="2600" dirty="0" smtClean="0"/>
              <a:t> reaches a minimum. You could continue to split after this if you continue to uncover useful information.</a:t>
            </a:r>
          </a:p>
          <a:p>
            <a:pPr eaLnBrk="1" hangingPunct="1"/>
            <a:r>
              <a:rPr lang="en-US" sz="2600" dirty="0" smtClean="0">
                <a:solidFill>
                  <a:srgbClr val="FF0000"/>
                </a:solidFill>
              </a:rPr>
              <a:t>For our GPA problem, what is your recommended number of splits?</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447845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828800"/>
            <a:ext cx="8839200" cy="5029200"/>
          </a:xfrm>
        </p:spPr>
        <p:txBody>
          <a:bodyPr>
            <a:normAutofit/>
          </a:bodyPr>
          <a:lstStyle/>
          <a:p>
            <a:pPr eaLnBrk="1" hangingPunct="1"/>
            <a:r>
              <a:rPr lang="en-US" sz="2400" dirty="0" smtClean="0"/>
              <a:t>Prune the tree to your desired number of splits.</a:t>
            </a:r>
          </a:p>
          <a:p>
            <a:pPr eaLnBrk="1" hangingPunct="1"/>
            <a:r>
              <a:rPr lang="en-US" sz="2400" dirty="0" smtClean="0">
                <a:solidFill>
                  <a:srgbClr val="FF0000"/>
                </a:solidFill>
              </a:rPr>
              <a:t>What conclusions can you draw?</a:t>
            </a:r>
          </a:p>
          <a:p>
            <a:pPr lvl="1" eaLnBrk="1" hangingPunct="1"/>
            <a:r>
              <a:rPr lang="en-US" sz="2000" dirty="0" smtClean="0"/>
              <a:t>The largest driver of GPA appears to be whether a students attends office hours regularly (GPA=2.728) versus never or sometimes (GPA=2.00689). </a:t>
            </a:r>
          </a:p>
          <a:p>
            <a:pPr lvl="1" eaLnBrk="1" hangingPunct="1"/>
            <a:r>
              <a:rPr lang="en-US" sz="2000" dirty="0" smtClean="0"/>
              <a:t>There appears to be no difference between the students who never or sometimes attend office hours since there are no splits between these two variables.</a:t>
            </a:r>
          </a:p>
          <a:p>
            <a:pPr lvl="1" eaLnBrk="1" hangingPunct="1"/>
            <a:r>
              <a:rPr lang="en-US" sz="2000" dirty="0" smtClean="0"/>
              <a:t>For the students who attend office hours regularly (higher GPA), those who live off campus have substantially lower GPAs than the others. Off-campus living </a:t>
            </a:r>
            <a:r>
              <a:rPr lang="en-US" sz="2000" dirty="0" smtClean="0"/>
              <a:t>may </a:t>
            </a:r>
            <a:r>
              <a:rPr lang="en-US" sz="2000" dirty="0" smtClean="0"/>
              <a:t>be conducive to non-studying activities.</a:t>
            </a:r>
          </a:p>
          <a:p>
            <a:pPr lvl="1" eaLnBrk="1" hangingPunct="1"/>
            <a:r>
              <a:rPr lang="en-US" sz="2000" dirty="0" smtClean="0"/>
              <a:t>For the students who attend office hours regularly who live in dorms, those who attend school close to home have higher GPA (3.40 versus 2.74). Perhaps the ability to go home for the weekends helps.</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447845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828800"/>
            <a:ext cx="8839200" cy="5029200"/>
          </a:xfrm>
        </p:spPr>
        <p:txBody>
          <a:bodyPr>
            <a:normAutofit/>
          </a:bodyPr>
          <a:lstStyle/>
          <a:p>
            <a:pPr eaLnBrk="1" hangingPunct="1"/>
            <a:r>
              <a:rPr lang="en-US" sz="2400" dirty="0" smtClean="0"/>
              <a:t>Additional conclusions:</a:t>
            </a:r>
          </a:p>
          <a:p>
            <a:pPr lvl="1" eaLnBrk="1" hangingPunct="1"/>
            <a:r>
              <a:rPr lang="en-US" sz="2000" dirty="0" smtClean="0"/>
              <a:t>On the low-GPA side of the tree (attends office hours never or sometimes), students who attend school closer to home have a higher GPA (2.83 versus 1.82). </a:t>
            </a:r>
          </a:p>
          <a:p>
            <a:pPr lvl="1" eaLnBrk="1" hangingPunct="1"/>
            <a:r>
              <a:rPr lang="en-US" sz="2000" dirty="0" smtClean="0"/>
              <a:t>For students who never or sometimes attend office hours and who live far from home, it matters whether the student  is enrolled in Social Sciences or Liberal Arts versus Sciences, Business, or Engineering. This could be attributed to the level of difficulty of the different schools. </a:t>
            </a:r>
          </a:p>
          <a:p>
            <a:pPr lvl="1" eaLnBrk="1" hangingPunct="1"/>
            <a:r>
              <a:rPr lang="en-US" sz="2000" dirty="0" smtClean="0"/>
              <a:t>Among the low-GPA students in Sciences, Business, and Engineering, more part-time work results in a lower GPA.</a:t>
            </a:r>
          </a:p>
          <a:p>
            <a:pPr lvl="1" eaLnBrk="1" hangingPunct="1"/>
            <a:endParaRPr lang="en-US" sz="2000" dirty="0"/>
          </a:p>
          <a:p>
            <a:pPr eaLnBrk="1" hangingPunct="1"/>
            <a:r>
              <a:rPr lang="en-US" sz="2400" dirty="0" smtClean="0"/>
              <a:t>Many of these conclusions are interesting but we remind you that they are all based on a sample of 100 students.</a:t>
            </a:r>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4478452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5105400"/>
          </a:xfrm>
        </p:spPr>
        <p:txBody>
          <a:bodyPr>
            <a:noAutofit/>
          </a:bodyPr>
          <a:lstStyle/>
          <a:p>
            <a:pPr eaLnBrk="1" hangingPunct="1"/>
            <a:r>
              <a:rPr lang="en-US" sz="2700" dirty="0" smtClean="0"/>
              <a:t>We are trying to predict what contributes to wine quality.</a:t>
            </a:r>
          </a:p>
          <a:p>
            <a:pPr eaLnBrk="1" hangingPunct="1"/>
            <a:r>
              <a:rPr lang="en-US" sz="2700" dirty="0" smtClean="0"/>
              <a:t>Retrieve the Wine </a:t>
            </a:r>
            <a:r>
              <a:rPr lang="en-US" sz="2700" dirty="0" err="1" smtClean="0"/>
              <a:t>Quality.jmp</a:t>
            </a:r>
            <a:r>
              <a:rPr lang="en-US" sz="2700" dirty="0" smtClean="0"/>
              <a:t> file. This file has a 60/20/20 split of </a:t>
            </a:r>
            <a:r>
              <a:rPr lang="en-US" sz="2700" dirty="0" smtClean="0"/>
              <a:t>training</a:t>
            </a:r>
            <a:r>
              <a:rPr lang="en-US" sz="2700" dirty="0" smtClean="0"/>
              <a:t>, validation, and </a:t>
            </a:r>
            <a:r>
              <a:rPr lang="en-US" sz="2700" dirty="0" smtClean="0"/>
              <a:t>test sets. As usual, we will focus on the validation set results. </a:t>
            </a:r>
            <a:endParaRPr lang="en-US" sz="2700" dirty="0" smtClean="0"/>
          </a:p>
          <a:p>
            <a:pPr eaLnBrk="1" hangingPunct="1"/>
            <a:r>
              <a:rPr lang="en-US" sz="2700" dirty="0" smtClean="0"/>
              <a:t>Select </a:t>
            </a:r>
            <a:r>
              <a:rPr lang="en-US" sz="2700" dirty="0" smtClean="0"/>
              <a:t>Analyze, Partition, Method is Decision Tree.</a:t>
            </a:r>
          </a:p>
          <a:p>
            <a:pPr eaLnBrk="1" hangingPunct="1"/>
            <a:r>
              <a:rPr lang="en-US" sz="2700" dirty="0" smtClean="0"/>
              <a:t>Make Quality the Y, Response variable and all other variables from color through sulfates the X, Factor variables. Also make sure that you use the Validation variable as needed. </a:t>
            </a:r>
            <a:endParaRPr lang="en-US" sz="2700" dirty="0"/>
          </a:p>
        </p:txBody>
      </p:sp>
      <p:sp>
        <p:nvSpPr>
          <p:cNvPr id="4" name="Title 2"/>
          <p:cNvSpPr txBox="1">
            <a:spLocks/>
          </p:cNvSpPr>
          <p:nvPr/>
        </p:nvSpPr>
        <p:spPr>
          <a:xfrm>
            <a:off x="0" y="3048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3200" smtClean="0"/>
              <a:t>Regression Trees</a:t>
            </a:r>
            <a:endParaRPr lang="en-US" sz="3200" dirty="0" smtClean="0"/>
          </a:p>
        </p:txBody>
      </p:sp>
    </p:spTree>
    <p:extLst>
      <p:ext uri="{BB962C8B-B14F-4D97-AF65-F5344CB8AC3E}">
        <p14:creationId xmlns:p14="http://schemas.microsoft.com/office/powerpoint/2010/main" val="9509344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12900</TotalTime>
  <Words>926</Words>
  <Application>Microsoft Office PowerPoint</Application>
  <PresentationFormat>On-screen Show (4:3)</PresentationFormat>
  <Paragraphs>125</Paragraphs>
  <Slides>10</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Franklin Gothic Book</vt:lpstr>
      <vt:lpstr>Verdana</vt:lpstr>
      <vt:lpstr>Wingdings 2</vt:lpstr>
      <vt:lpstr>5_Equity</vt:lpstr>
      <vt:lpstr>Villanova</vt:lpstr>
      <vt:lpstr>Decision Trees Using JMP Part 10</vt:lpstr>
      <vt:lpstr>Regression Trees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161</cp:revision>
  <cp:lastPrinted>2015-07-15T23:58:52Z</cp:lastPrinted>
  <dcterms:created xsi:type="dcterms:W3CDTF">2008-12-06T13:38:17Z</dcterms:created>
  <dcterms:modified xsi:type="dcterms:W3CDTF">2015-07-16T00:04:53Z</dcterms:modified>
</cp:coreProperties>
</file>